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Open Sans" panose="020B0604020202020204" charset="0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  <p:embeddedFont>
      <p:font typeface="PT Sans Narrow" panose="020B0604020202020204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e3a050767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e3a050767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e3a050767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e3a050767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e3a050767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e3a050767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e3a050767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e3a050767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e3a050767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e3a050767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c27fbe14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c27fbe14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c27fbe141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c27fbe141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e3a05076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e3a05076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e3a050767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e3a050767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e3a050767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e3a050767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e3a050767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e3a050767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 sz="1000"/>
              <a:t>Developed by Facebook AI Research</a:t>
            </a:r>
            <a:endParaRPr sz="1000"/>
          </a:p>
          <a:p>
            <a:pPr marL="457200" lvl="0" indent="-292100" algn="l" rtl="0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 sz="1000"/>
              <a:t>The name ‘Pythia’ is an homage to the Oracle of Apollo at Delphi, who answered questions in Ancient Greece.</a:t>
            </a:r>
            <a:endParaRPr sz="1000"/>
          </a:p>
          <a:p>
            <a:pPr marL="457200" lvl="0" indent="-292100" algn="l" rtl="0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 sz="1000"/>
              <a:t>Designed for vision and language tasks, such as answering questions related to visual data and automatically generating image captions</a:t>
            </a:r>
            <a:endParaRPr sz="1000"/>
          </a:p>
          <a:p>
            <a:pPr marL="457200" lvl="0" indent="-292100" algn="l" rtl="0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 sz="1000"/>
              <a:t>Modules for question encoding, image feature extraction, fusion of the two (typically with attention), and classification over the space of answers.</a:t>
            </a:r>
            <a:endParaRPr sz="1000"/>
          </a:p>
          <a:p>
            <a:pPr marL="457200" lvl="0" indent="-292100" algn="l" rtl="0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 sz="1000"/>
              <a:t>Support for various datasets built-in including VQA, VizWiz, TextVQA, VisualDialog and COCO Captioning.</a:t>
            </a:r>
            <a:endParaRPr sz="1000"/>
          </a:p>
          <a:p>
            <a:pPr marL="457200" lvl="0" indent="-292100" algn="l" rtl="0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 sz="1000"/>
              <a:t>Built on open-source PyTorch framework</a:t>
            </a:r>
            <a:endParaRPr sz="100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e3a050767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e3a050767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 sz="1000"/>
              <a:t>Used object detector — Faster RCNN pre-trained on the Visual Genome dataset — to extract image features with bottom-up attention.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 sz="1000"/>
              <a:t>A ResNet-101 was chosen as the backbone network. Visual Genome is a knowledge base to connect structured image concept to language.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 sz="1000"/>
              <a:t>The question text is then used to compute the top-down attention, i.e., task-specific attention, for each object in the image.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 sz="1000"/>
              <a:t>Use GloVe (Global Vectors) then pass the word embeddings onto a GRU network (Gated Recurrent Unit-a LSTM with a forget gate) and a question attention module to extract attentive text features and discard unnecessary ones.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 sz="1000"/>
              <a:t>The performance reached 70.34% on VQA 2.0 test-std split with an ensemble of 30 models.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e3a050767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e3a050767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ki.system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11" Type="http://schemas.openxmlformats.org/officeDocument/2006/relationships/image" Target="../media/image10.png"/><Relationship Id="rId5" Type="http://schemas.openxmlformats.org/officeDocument/2006/relationships/image" Target="../media/image2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Tiki Video Q &amp; A System</a:t>
            </a:r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Brent Biseda, Vinicio De Sola, Pri Nonis, Kevin Stone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ctrTitle"/>
          </p:nvPr>
        </p:nvSpPr>
        <p:spPr>
          <a:xfrm>
            <a:off x="5378825" y="299750"/>
            <a:ext cx="3563400" cy="52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W251 Final Project</a:t>
            </a:r>
            <a:endParaRPr sz="3000"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4043" y="2636725"/>
            <a:ext cx="1605157" cy="22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Cloud Speech-Text Overview</a:t>
            </a:r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Processes real-time streaming or prerecorded audio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return recognized text from audio stored in a file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Capable of analyzing short-form and long-form audio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stream text results, immediately returning text as it’s recognized from streaming audio or as the user is speaking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API recognizes 120 languages and variants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Automatically identifies spoken language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¡Demo Time!</a:t>
            </a:r>
            <a:endParaRPr/>
          </a:p>
        </p:txBody>
      </p:sp>
      <p:pic>
        <p:nvPicPr>
          <p:cNvPr id="181" name="Google Shape;18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0988" y="1417525"/>
            <a:ext cx="2314575" cy="3309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¡Demo Time!</a:t>
            </a:r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body" idx="1"/>
          </p:nvPr>
        </p:nvSpPr>
        <p:spPr>
          <a:xfrm>
            <a:off x="1752600" y="1128500"/>
            <a:ext cx="6000600" cy="12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Now try it yourself! Goto </a:t>
            </a:r>
            <a:r>
              <a:rPr lang="en" sz="2400" b="1">
                <a:solidFill>
                  <a:srgbClr val="000000"/>
                </a:solidFill>
                <a:uFill>
                  <a:noFill/>
                </a:uFill>
                <a:hlinkClick r:id="rId3"/>
              </a:rPr>
              <a:t>www.tiki.systems</a:t>
            </a:r>
            <a:r>
              <a:rPr lang="en" sz="2400">
                <a:solidFill>
                  <a:srgbClr val="000000"/>
                </a:solidFill>
              </a:rPr>
              <a:t> from your mobile phone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188" name="Google Shape;18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7641" y="2181225"/>
            <a:ext cx="1878784" cy="2686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 (Pending Funding)</a:t>
            </a:r>
            <a:endParaRPr/>
          </a:p>
        </p:txBody>
      </p:sp>
      <p:sp>
        <p:nvSpPr>
          <p:cNvPr id="194" name="Google Shape;194;p25"/>
          <p:cNvSpPr txBox="1">
            <a:spLocks noGrp="1"/>
          </p:cNvSpPr>
          <p:nvPr>
            <p:ph type="body" idx="1"/>
          </p:nvPr>
        </p:nvSpPr>
        <p:spPr>
          <a:xfrm>
            <a:off x="471900" y="1233275"/>
            <a:ext cx="8222100" cy="38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Near-term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UI Updates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Public API and Github Repo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Medium Article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Longer-term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Integration with smart home devices: Alexa / Siri / Nest Cameras / Ring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Industry-specific training: Healthcare triage, Home surveillance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IPO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 (Pending Funding)</a:t>
            </a:r>
            <a:endParaRPr/>
          </a:p>
        </p:txBody>
      </p:sp>
      <p:sp>
        <p:nvSpPr>
          <p:cNvPr id="200" name="Google Shape;200;p26"/>
          <p:cNvSpPr txBox="1">
            <a:spLocks noGrp="1"/>
          </p:cNvSpPr>
          <p:nvPr>
            <p:ph type="body" idx="1"/>
          </p:nvPr>
        </p:nvSpPr>
        <p:spPr>
          <a:xfrm>
            <a:off x="471900" y="1233275"/>
            <a:ext cx="8222100" cy="38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Near-term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UI Updates Left To Do?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Public API?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???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Longer-term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Integration with smart home devices: Alexa / Siri / Nest Cameras / Ring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Industry-specific training: Healthcare triage, Home surveillance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???</a:t>
            </a:r>
            <a:endParaRPr/>
          </a:p>
        </p:txBody>
      </p:sp>
      <p:pic>
        <p:nvPicPr>
          <p:cNvPr id="201" name="Google Shape;2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" y="0"/>
            <a:ext cx="9141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6"/>
          <p:cNvSpPr txBox="1">
            <a:spLocks noGrp="1"/>
          </p:cNvSpPr>
          <p:nvPr>
            <p:ph type="title"/>
          </p:nvPr>
        </p:nvSpPr>
        <p:spPr>
          <a:xfrm>
            <a:off x="149675" y="4251925"/>
            <a:ext cx="2690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THANK YOU!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3" name="Google Shape;203;p26"/>
          <p:cNvSpPr txBox="1">
            <a:spLocks noGrp="1"/>
          </p:cNvSpPr>
          <p:nvPr>
            <p:ph type="title"/>
          </p:nvPr>
        </p:nvSpPr>
        <p:spPr>
          <a:xfrm>
            <a:off x="6664275" y="1468625"/>
            <a:ext cx="2382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QUESTIONS?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body" idx="1"/>
          </p:nvPr>
        </p:nvSpPr>
        <p:spPr>
          <a:xfrm>
            <a:off x="471900" y="1233275"/>
            <a:ext cx="82221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Tiki makes any video stream queryable via text or voice</a:t>
            </a:r>
            <a:endParaRPr sz="24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“What objects are in the image?”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“Which # is taking a shot?”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“What is the weather outside?”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Works with any browser, no software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required to be installed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76" name="Google Shape;76;p14"/>
          <p:cNvGrpSpPr/>
          <p:nvPr/>
        </p:nvGrpSpPr>
        <p:grpSpPr>
          <a:xfrm>
            <a:off x="6150787" y="1881211"/>
            <a:ext cx="1497786" cy="3014571"/>
            <a:chOff x="1183489" y="1081113"/>
            <a:chExt cx="469099" cy="944148"/>
          </a:xfrm>
        </p:grpSpPr>
        <p:pic>
          <p:nvPicPr>
            <p:cNvPr id="77" name="Google Shape;77;p14"/>
            <p:cNvPicPr preferRelativeResize="0"/>
            <p:nvPr/>
          </p:nvPicPr>
          <p:blipFill rotWithShape="1">
            <a:blip r:embed="rId3">
              <a:alphaModFix/>
            </a:blip>
            <a:srcRect l="12079" r="11613"/>
            <a:stretch/>
          </p:blipFill>
          <p:spPr>
            <a:xfrm>
              <a:off x="1183489" y="1081113"/>
              <a:ext cx="469099" cy="94414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8" name="Google Shape;78;p14"/>
            <p:cNvGrpSpPr/>
            <p:nvPr/>
          </p:nvGrpSpPr>
          <p:grpSpPr>
            <a:xfrm>
              <a:off x="1214459" y="1142676"/>
              <a:ext cx="402699" cy="824145"/>
              <a:chOff x="1229650" y="1142725"/>
              <a:chExt cx="561175" cy="1193376"/>
            </a:xfrm>
          </p:grpSpPr>
          <p:pic>
            <p:nvPicPr>
              <p:cNvPr id="79" name="Google Shape;79;p1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229650" y="1142725"/>
                <a:ext cx="561175" cy="11933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" name="Google Shape;80;p14"/>
              <p:cNvPicPr preferRelativeResize="0"/>
              <p:nvPr/>
            </p:nvPicPr>
            <p:blipFill rotWithShape="1">
              <a:blip r:embed="rId5">
                <a:alphaModFix/>
              </a:blip>
              <a:srcRect t="7614" b="27466"/>
              <a:stretch/>
            </p:blipFill>
            <p:spPr>
              <a:xfrm>
                <a:off x="1272600" y="1268838"/>
                <a:ext cx="475251" cy="3409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/>
          <p:nvPr/>
        </p:nvSpPr>
        <p:spPr>
          <a:xfrm>
            <a:off x="4895000" y="1072300"/>
            <a:ext cx="4210800" cy="3051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/>
          </a:blip>
          <a:srcRect l="15823" r="16325"/>
          <a:stretch/>
        </p:blipFill>
        <p:spPr>
          <a:xfrm>
            <a:off x="5010150" y="1161786"/>
            <a:ext cx="647700" cy="58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0975" y="3889274"/>
            <a:ext cx="1228950" cy="1057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89;p15"/>
          <p:cNvCxnSpPr/>
          <p:nvPr/>
        </p:nvCxnSpPr>
        <p:spPr>
          <a:xfrm>
            <a:off x="1534238" y="2868937"/>
            <a:ext cx="771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90" name="Google Shape;90;p15"/>
          <p:cNvSpPr txBox="1"/>
          <p:nvPr/>
        </p:nvSpPr>
        <p:spPr>
          <a:xfrm>
            <a:off x="5250025" y="1856375"/>
            <a:ext cx="12288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Meteor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(React + JS)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1" name="Google Shape;91;p15"/>
          <p:cNvGrpSpPr/>
          <p:nvPr/>
        </p:nvGrpSpPr>
        <p:grpSpPr>
          <a:xfrm>
            <a:off x="1259689" y="1309713"/>
            <a:ext cx="469099" cy="944148"/>
            <a:chOff x="1183489" y="1081113"/>
            <a:chExt cx="469099" cy="944148"/>
          </a:xfrm>
        </p:grpSpPr>
        <p:pic>
          <p:nvPicPr>
            <p:cNvPr id="92" name="Google Shape;92;p15"/>
            <p:cNvPicPr preferRelativeResize="0"/>
            <p:nvPr/>
          </p:nvPicPr>
          <p:blipFill rotWithShape="1">
            <a:blip r:embed="rId5">
              <a:alphaModFix/>
            </a:blip>
            <a:srcRect l="12079" r="11613"/>
            <a:stretch/>
          </p:blipFill>
          <p:spPr>
            <a:xfrm>
              <a:off x="1183489" y="1081113"/>
              <a:ext cx="469099" cy="94414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3" name="Google Shape;93;p15"/>
            <p:cNvGrpSpPr/>
            <p:nvPr/>
          </p:nvGrpSpPr>
          <p:grpSpPr>
            <a:xfrm>
              <a:off x="1214459" y="1142676"/>
              <a:ext cx="402699" cy="824145"/>
              <a:chOff x="1229650" y="1142725"/>
              <a:chExt cx="561175" cy="1193376"/>
            </a:xfrm>
          </p:grpSpPr>
          <p:pic>
            <p:nvPicPr>
              <p:cNvPr id="94" name="Google Shape;94;p1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229650" y="1142725"/>
                <a:ext cx="561175" cy="11933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" name="Google Shape;95;p15"/>
              <p:cNvPicPr preferRelativeResize="0"/>
              <p:nvPr/>
            </p:nvPicPr>
            <p:blipFill rotWithShape="1">
              <a:blip r:embed="rId7">
                <a:alphaModFix/>
              </a:blip>
              <a:srcRect t="7614" b="27466"/>
              <a:stretch/>
            </p:blipFill>
            <p:spPr>
              <a:xfrm>
                <a:off x="1272600" y="1268838"/>
                <a:ext cx="475251" cy="3409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96" name="Google Shape;96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9850" y="2477894"/>
            <a:ext cx="1315152" cy="93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 rotWithShape="1">
          <a:blip r:embed="rId9">
            <a:alphaModFix/>
          </a:blip>
          <a:srcRect t="5361" b="16366"/>
          <a:stretch/>
        </p:blipFill>
        <p:spPr>
          <a:xfrm>
            <a:off x="2385800" y="2336100"/>
            <a:ext cx="1957223" cy="9344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 txBox="1"/>
          <p:nvPr/>
        </p:nvSpPr>
        <p:spPr>
          <a:xfrm>
            <a:off x="3008500" y="2690575"/>
            <a:ext cx="8127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Secure HTTP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9" name="Google Shape;99;p15"/>
          <p:cNvCxnSpPr/>
          <p:nvPr/>
        </p:nvCxnSpPr>
        <p:spPr>
          <a:xfrm>
            <a:off x="4429838" y="2868937"/>
            <a:ext cx="771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100" name="Google Shape;100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88575" y="2493576"/>
            <a:ext cx="1228949" cy="1000564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35017" y="2217946"/>
            <a:ext cx="1489321" cy="6076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2" name="Google Shape;102;p15"/>
          <p:cNvSpPr txBox="1"/>
          <p:nvPr/>
        </p:nvSpPr>
        <p:spPr>
          <a:xfrm>
            <a:off x="76200" y="1519938"/>
            <a:ext cx="12288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“What objects are in the image?”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101775" y="3369725"/>
            <a:ext cx="20796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“Which # is taking a shot?”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" name="Google Shape;104;p15"/>
          <p:cNvPicPr preferRelativeResize="0"/>
          <p:nvPr/>
        </p:nvPicPr>
        <p:blipFill rotWithShape="1">
          <a:blip r:embed="rId12">
            <a:alphaModFix/>
          </a:blip>
          <a:srcRect l="35186" r="25331" b="63135"/>
          <a:stretch/>
        </p:blipFill>
        <p:spPr>
          <a:xfrm>
            <a:off x="5350900" y="2560775"/>
            <a:ext cx="363249" cy="188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/>
        </p:nvSpPr>
        <p:spPr>
          <a:xfrm>
            <a:off x="167850" y="4038950"/>
            <a:ext cx="10455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“What’s the weather like?”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6" name="Google Shape;106;p15"/>
          <p:cNvGrpSpPr/>
          <p:nvPr/>
        </p:nvGrpSpPr>
        <p:grpSpPr>
          <a:xfrm>
            <a:off x="7535075" y="1142725"/>
            <a:ext cx="1489200" cy="713700"/>
            <a:chOff x="7535075" y="1142725"/>
            <a:chExt cx="1489200" cy="713700"/>
          </a:xfrm>
        </p:grpSpPr>
        <p:sp>
          <p:nvSpPr>
            <p:cNvPr id="107" name="Google Shape;107;p15"/>
            <p:cNvSpPr/>
            <p:nvPr/>
          </p:nvSpPr>
          <p:spPr>
            <a:xfrm>
              <a:off x="7535075" y="1142725"/>
              <a:ext cx="1489200" cy="713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8" name="Google Shape;108;p15"/>
            <p:cNvPicPr preferRelativeResize="0"/>
            <p:nvPr/>
          </p:nvPicPr>
          <p:blipFill rotWithShape="1">
            <a:blip r:embed="rId13">
              <a:alphaModFix/>
            </a:blip>
            <a:srcRect t="33461"/>
            <a:stretch/>
          </p:blipFill>
          <p:spPr>
            <a:xfrm>
              <a:off x="7665194" y="1225971"/>
              <a:ext cx="1228950" cy="45995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09" name="Google Shape;109;p15"/>
          <p:cNvCxnSpPr>
            <a:endCxn id="107" idx="1"/>
          </p:cNvCxnSpPr>
          <p:nvPr/>
        </p:nvCxnSpPr>
        <p:spPr>
          <a:xfrm rot="10800000" flipH="1">
            <a:off x="6582575" y="1499575"/>
            <a:ext cx="952500" cy="1061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10" name="Google Shape;110;p15"/>
          <p:cNvCxnSpPr>
            <a:endCxn id="107" idx="2"/>
          </p:cNvCxnSpPr>
          <p:nvPr/>
        </p:nvCxnSpPr>
        <p:spPr>
          <a:xfrm rot="10800000">
            <a:off x="8279675" y="1856425"/>
            <a:ext cx="0" cy="34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111" name="Google Shape;111;p15"/>
          <p:cNvSpPr txBox="1"/>
          <p:nvPr/>
        </p:nvSpPr>
        <p:spPr>
          <a:xfrm>
            <a:off x="6315075" y="1291350"/>
            <a:ext cx="9684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Image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Text Query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" name="Google Shape;112;p15"/>
          <p:cNvPicPr preferRelativeResize="0"/>
          <p:nvPr/>
        </p:nvPicPr>
        <p:blipFill rotWithShape="1">
          <a:blip r:embed="rId14">
            <a:alphaModFix/>
          </a:blip>
          <a:srcRect r="30264" b="16380"/>
          <a:stretch/>
        </p:blipFill>
        <p:spPr>
          <a:xfrm rot="-786676">
            <a:off x="698898" y="2743203"/>
            <a:ext cx="683029" cy="457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 rotWithShape="1">
          <a:blip r:embed="rId12">
            <a:alphaModFix/>
          </a:blip>
          <a:srcRect l="35186" r="25331" b="63135"/>
          <a:stretch/>
        </p:blipFill>
        <p:spPr>
          <a:xfrm rot="-822911">
            <a:off x="730509" y="2866938"/>
            <a:ext cx="530632" cy="324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 rotWithShape="1">
          <a:blip r:embed="rId14">
            <a:alphaModFix/>
          </a:blip>
          <a:srcRect r="30264" b="16380"/>
          <a:stretch/>
        </p:blipFill>
        <p:spPr>
          <a:xfrm rot="67">
            <a:off x="1246718" y="3910590"/>
            <a:ext cx="853558" cy="560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rot="-8">
            <a:off x="1261834" y="4036150"/>
            <a:ext cx="678003" cy="356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Google Shape;116;p15"/>
          <p:cNvGrpSpPr/>
          <p:nvPr/>
        </p:nvGrpSpPr>
        <p:grpSpPr>
          <a:xfrm>
            <a:off x="7535075" y="3123925"/>
            <a:ext cx="1489200" cy="713700"/>
            <a:chOff x="7535075" y="1142725"/>
            <a:chExt cx="1489200" cy="713700"/>
          </a:xfrm>
        </p:grpSpPr>
        <p:sp>
          <p:nvSpPr>
            <p:cNvPr id="117" name="Google Shape;117;p15"/>
            <p:cNvSpPr/>
            <p:nvPr/>
          </p:nvSpPr>
          <p:spPr>
            <a:xfrm>
              <a:off x="7535075" y="1142725"/>
              <a:ext cx="1489200" cy="713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8" name="Google Shape;118;p15"/>
            <p:cNvPicPr preferRelativeResize="0"/>
            <p:nvPr/>
          </p:nvPicPr>
          <p:blipFill rotWithShape="1">
            <a:blip r:embed="rId13">
              <a:alphaModFix/>
            </a:blip>
            <a:srcRect t="33461"/>
            <a:stretch/>
          </p:blipFill>
          <p:spPr>
            <a:xfrm>
              <a:off x="7665194" y="1225971"/>
              <a:ext cx="1228950" cy="45995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9" name="Google Shape;119;p15"/>
          <p:cNvGrpSpPr/>
          <p:nvPr/>
        </p:nvGrpSpPr>
        <p:grpSpPr>
          <a:xfrm>
            <a:off x="7524750" y="4337476"/>
            <a:ext cx="1514400" cy="697200"/>
            <a:chOff x="7572375" y="4185076"/>
            <a:chExt cx="1514400" cy="697200"/>
          </a:xfrm>
        </p:grpSpPr>
        <p:sp>
          <p:nvSpPr>
            <p:cNvPr id="120" name="Google Shape;120;p15"/>
            <p:cNvSpPr/>
            <p:nvPr/>
          </p:nvSpPr>
          <p:spPr>
            <a:xfrm>
              <a:off x="7572375" y="4185076"/>
              <a:ext cx="1514400" cy="6972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1" name="Google Shape;121;p15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7758113" y="4276725"/>
              <a:ext cx="3048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15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162925" y="4324350"/>
              <a:ext cx="733424" cy="2479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" name="Google Shape;123;p15"/>
            <p:cNvSpPr txBox="1"/>
            <p:nvPr/>
          </p:nvSpPr>
          <p:spPr>
            <a:xfrm>
              <a:off x="7626413" y="4539375"/>
              <a:ext cx="1412700" cy="32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Speech-to-Text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24" name="Google Shape;124;p15"/>
          <p:cNvCxnSpPr>
            <a:stCxn id="120" idx="0"/>
            <a:endCxn id="117" idx="2"/>
          </p:cNvCxnSpPr>
          <p:nvPr/>
        </p:nvCxnSpPr>
        <p:spPr>
          <a:xfrm rot="10800000">
            <a:off x="8279550" y="3837676"/>
            <a:ext cx="2400" cy="49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125" name="Google Shape;125;p15"/>
          <p:cNvCxnSpPr>
            <a:endCxn id="117" idx="1"/>
          </p:cNvCxnSpPr>
          <p:nvPr/>
        </p:nvCxnSpPr>
        <p:spPr>
          <a:xfrm>
            <a:off x="6667475" y="3124075"/>
            <a:ext cx="867600" cy="356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26" name="Google Shape;126;p15"/>
          <p:cNvSpPr txBox="1"/>
          <p:nvPr/>
        </p:nvSpPr>
        <p:spPr>
          <a:xfrm>
            <a:off x="6600825" y="3310650"/>
            <a:ext cx="8541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Audio File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7" name="Google Shape;127;p1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024438" y="3609975"/>
            <a:ext cx="818329" cy="471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Is Pythia an optimist or a pessimist?</a:t>
            </a:r>
            <a:endParaRPr sz="2400"/>
          </a:p>
        </p:txBody>
      </p:sp>
      <p:pic>
        <p:nvPicPr>
          <p:cNvPr id="133" name="Google Shape;13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5863"/>
            <a:ext cx="9144001" cy="31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Do I need to entertain my baby?</a:t>
            </a:r>
            <a:endParaRPr sz="2400"/>
          </a:p>
        </p:txBody>
      </p:sp>
      <p:pic>
        <p:nvPicPr>
          <p:cNvPr id="139" name="Google Shape;13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875" y="1154000"/>
            <a:ext cx="7686674" cy="3770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Front-end Overview</a:t>
            </a:r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body" idx="1"/>
          </p:nvPr>
        </p:nvSpPr>
        <p:spPr>
          <a:xfrm>
            <a:off x="3295650" y="1233275"/>
            <a:ext cx="5398500" cy="31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Full-stack JavaScript platform for developing modern web and mobile applications.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library for building user interfaces.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 component package.</a:t>
            </a:r>
            <a:endParaRPr/>
          </a:p>
        </p:txBody>
      </p:sp>
      <p:pic>
        <p:nvPicPr>
          <p:cNvPr id="146" name="Google Shape;146;p18"/>
          <p:cNvPicPr preferRelativeResize="0"/>
          <p:nvPr/>
        </p:nvPicPr>
        <p:blipFill rotWithShape="1">
          <a:blip r:embed="rId3">
            <a:alphaModFix/>
          </a:blip>
          <a:srcRect l="13766" t="13740" r="14155" b="27861"/>
          <a:stretch/>
        </p:blipFill>
        <p:spPr>
          <a:xfrm>
            <a:off x="623888" y="1351675"/>
            <a:ext cx="2038350" cy="56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8"/>
          <p:cNvPicPr preferRelativeResize="0"/>
          <p:nvPr/>
        </p:nvPicPr>
        <p:blipFill rotWithShape="1">
          <a:blip r:embed="rId4">
            <a:alphaModFix/>
          </a:blip>
          <a:srcRect t="18752" b="16181"/>
          <a:stretch/>
        </p:blipFill>
        <p:spPr>
          <a:xfrm>
            <a:off x="694523" y="2577250"/>
            <a:ext cx="189708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600" y="3705350"/>
            <a:ext cx="2066925" cy="467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Pythia Overview</a:t>
            </a:r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body" idx="1"/>
          </p:nvPr>
        </p:nvSpPr>
        <p:spPr>
          <a:xfrm>
            <a:off x="471900" y="1233275"/>
            <a:ext cx="8222100" cy="35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Developed by Facebook AI Research</a:t>
            </a:r>
            <a:endParaRPr/>
          </a:p>
          <a:p>
            <a:pPr marL="457200" lvl="0" indent="-342900" algn="l" rtl="0">
              <a:lnSpc>
                <a:spcPct val="112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‘Pythia’ is an homage to the Oracle of Apollo at Delphi</a:t>
            </a:r>
            <a:endParaRPr/>
          </a:p>
          <a:p>
            <a:pPr marL="457200" lvl="0" indent="-342900" algn="l" rtl="0">
              <a:lnSpc>
                <a:spcPct val="112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Designed for answering questions related to visual data and automatically generating image captions</a:t>
            </a:r>
            <a:endParaRPr/>
          </a:p>
          <a:p>
            <a:pPr marL="457200" lvl="0" indent="-342900" algn="l" rtl="0">
              <a:lnSpc>
                <a:spcPct val="112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Modules for question encoding, image feature extraction, fusion of the two (typically with attention), and classification over the space of answers.</a:t>
            </a:r>
            <a:endParaRPr/>
          </a:p>
          <a:p>
            <a:pPr marL="457200" lvl="0" indent="-342900" algn="l" rtl="0">
              <a:lnSpc>
                <a:spcPct val="112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Support for various datasets built-in including VQA, VizWiz, TextVQA, VisualDialog and COCO Captioning.</a:t>
            </a:r>
            <a:endParaRPr/>
          </a:p>
          <a:p>
            <a:pPr marL="457200" lvl="0" indent="-342900" algn="l" rtl="0">
              <a:lnSpc>
                <a:spcPct val="112000"/>
              </a:lnSpc>
              <a:spcBef>
                <a:spcPts val="600"/>
              </a:spcBef>
              <a:spcAft>
                <a:spcPts val="600"/>
              </a:spcAft>
              <a:buSzPts val="1800"/>
              <a:buChar char="●"/>
            </a:pPr>
            <a:r>
              <a:rPr lang="en"/>
              <a:t>Built on open-source PyTorch framework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Pythia Details - Bottom-up &amp; Top-Down Attention</a:t>
            </a:r>
            <a:endParaRPr sz="2400"/>
          </a:p>
        </p:txBody>
      </p:sp>
      <p:sp>
        <p:nvSpPr>
          <p:cNvPr id="160" name="Google Shape;160;p20"/>
          <p:cNvSpPr txBox="1">
            <a:spLocks noGrp="1"/>
          </p:cNvSpPr>
          <p:nvPr>
            <p:ph type="body" idx="1"/>
          </p:nvPr>
        </p:nvSpPr>
        <p:spPr>
          <a:xfrm>
            <a:off x="190500" y="1233275"/>
            <a:ext cx="5895900" cy="3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Used object detector   to extract image features with bottom-up attention.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ResNet-101 for backbone network.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Uses Visual Genome, knowledge base to connect structured image concept to language.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question text is then used to compute the top-down attention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Uses GloVe (Global Vectors) word embeddings -&gt; GRU network and a question attention module to extract text features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00"/>
              <a:buChar char="●"/>
            </a:pPr>
            <a:r>
              <a:rPr lang="en" sz="1600"/>
              <a:t>Reached 70.34% on VQA 2.0 with an ensemble of 30 models.</a:t>
            </a:r>
            <a:endParaRPr sz="1600"/>
          </a:p>
        </p:txBody>
      </p:sp>
      <p:pic>
        <p:nvPicPr>
          <p:cNvPr id="161" name="Google Shape;16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2667" y="1714500"/>
            <a:ext cx="2572732" cy="192954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2" name="Google Shape;162;p20"/>
          <p:cNvSpPr txBox="1">
            <a:spLocks noGrp="1"/>
          </p:cNvSpPr>
          <p:nvPr>
            <p:ph type="body" idx="1"/>
          </p:nvPr>
        </p:nvSpPr>
        <p:spPr>
          <a:xfrm>
            <a:off x="4019700" y="4673675"/>
            <a:ext cx="4895700" cy="3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Source: 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https://mc.ai/pythia-facebook-greek-god-doing-deep-learning/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Pythia Performance on V100</a:t>
            </a:r>
            <a:endParaRPr sz="2400"/>
          </a:p>
        </p:txBody>
      </p:sp>
      <p:sp>
        <p:nvSpPr>
          <p:cNvPr id="168" name="Google Shape;168;p21"/>
          <p:cNvSpPr txBox="1">
            <a:spLocks noGrp="1"/>
          </p:cNvSpPr>
          <p:nvPr>
            <p:ph type="body" idx="1"/>
          </p:nvPr>
        </p:nvSpPr>
        <p:spPr>
          <a:xfrm>
            <a:off x="847725" y="1233275"/>
            <a:ext cx="5267100" cy="3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/>
              <a:t>Initialization: 16.125 Seconds</a:t>
            </a:r>
            <a:endParaRPr sz="1400" u="sng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Tiki : Initializing : Device Type is cuda</a:t>
            </a:r>
            <a:endParaRPr sz="1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Tiki : Initializing : Building - Text Processors</a:t>
            </a:r>
            <a:endParaRPr sz="1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Tiki : Initializing : Building - ResNet152</a:t>
            </a:r>
            <a:endParaRPr sz="1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Tiki : Initializing : Building - Detectron</a:t>
            </a:r>
            <a:endParaRPr sz="1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Tiki : Initializing : Building - PythiaVQA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/>
              <a:t>Inference: 1.5 seconds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169" name="Google Shape;16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050" y="1477850"/>
            <a:ext cx="2724300" cy="27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552</Words>
  <Application>Microsoft Office PowerPoint</Application>
  <PresentationFormat>On-screen Show (16:9)</PresentationFormat>
  <Paragraphs>103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Open Sans</vt:lpstr>
      <vt:lpstr>Roboto</vt:lpstr>
      <vt:lpstr>PT Sans Narrow</vt:lpstr>
      <vt:lpstr>Arial</vt:lpstr>
      <vt:lpstr>Tropic</vt:lpstr>
      <vt:lpstr>Tiki Video Q &amp; A System</vt:lpstr>
      <vt:lpstr>Overview</vt:lpstr>
      <vt:lpstr>Architecture</vt:lpstr>
      <vt:lpstr>Is Pythia an optimist or a pessimist?</vt:lpstr>
      <vt:lpstr>Do I need to entertain my baby?</vt:lpstr>
      <vt:lpstr>Front-end Overview</vt:lpstr>
      <vt:lpstr>Pythia Overview</vt:lpstr>
      <vt:lpstr>Pythia Details - Bottom-up &amp; Top-Down Attention</vt:lpstr>
      <vt:lpstr>Pythia Performance on V100</vt:lpstr>
      <vt:lpstr>Google Cloud Speech-Text Overview</vt:lpstr>
      <vt:lpstr>¡Demo Time!</vt:lpstr>
      <vt:lpstr>¡Demo Time!</vt:lpstr>
      <vt:lpstr>Future Work (Pending Funding)</vt:lpstr>
      <vt:lpstr>Future Work (Pending Funding)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Tiki Video Q &amp; A System</dc:title>
  <dc:creator>Brent Biseda</dc:creator>
  <cp:lastModifiedBy>Brent Biseda</cp:lastModifiedBy>
  <cp:revision>1</cp:revision>
  <dcterms:modified xsi:type="dcterms:W3CDTF">2019-08-08T17:00:20Z</dcterms:modified>
</cp:coreProperties>
</file>